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7" r:id="rId1"/>
  </p:sldMasterIdLst>
  <p:notesMasterIdLst>
    <p:notesMasterId r:id="rId7"/>
  </p:notesMasterIdLst>
  <p:sldIdLst>
    <p:sldId id="258" r:id="rId2"/>
    <p:sldId id="256" r:id="rId3"/>
    <p:sldId id="259" r:id="rId4"/>
    <p:sldId id="260" r:id="rId5"/>
    <p:sldId id="261" r:id="rId6"/>
  </p:sldIdLst>
  <p:sldSz cx="9144000" cy="6858000" type="screen4x3"/>
  <p:notesSz cx="6807200" cy="99393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39" y="-5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A2BE6C-9AD5-4DAA-ABC9-CB37F5217C13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F24C66-DB89-4AAC-9798-F972EFC36D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8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12BF76-8183-4A9D-A59F-098A1DD9937E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451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C684-B529-4667-B0C2-4E620D6D3FED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A1A4-5859-429E-A158-0D7BCE22D2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776F-CE0A-4A62-8FC8-7B67A0976E0C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2F62-42BF-4D00-87B2-E4006ECC3F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11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3D07-91EC-42C9-B13D-79BF22F8CCEE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3177-3F99-4FAE-8620-690A24DD11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4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29B5-04C8-44AC-A776-6313B6D325DF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2A73-950F-4AA6-9BC3-418EEDBF70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61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0A5C-AC11-40B2-A380-195668587505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7F0B-454E-4861-8E9D-55C1181071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98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1A1E-6794-48EB-877D-8FDBCDCE52E9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B95C-CAD3-488D-BEB7-0BCA1D8224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26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5EE2-AF62-40A2-BF8A-E9434BF90FE1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C08E-49C4-46E6-8A3B-A9B4F9D2A3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89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7113-D689-4A7E-8F2C-4B7096252678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D98B-5AE3-4FF6-ACBF-6768CF8E02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82B2-4A1F-439B-BC27-F5C919F0D3D6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9C57-013E-43AC-B0B8-2F6B0D9E0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79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82C420F-D51F-464F-A13D-53E17D106A42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1BD9DF-443F-43D5-9080-8ADA02A315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4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3BFC-B552-4F0B-8DBB-CA5599E5521F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5D33-B3FB-4B3C-9463-9FD6AA696E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21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170212-5B99-4F8C-8421-7606251D75C3}" type="datetimeFigureOut">
              <a:rPr lang="cs-CZ"/>
              <a:pPr>
                <a:defRPr/>
              </a:pPr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4B6BA0-F521-427A-A342-6C9BDE5FA7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4" r:id="rId2"/>
    <p:sldLayoutId id="2147483900" r:id="rId3"/>
    <p:sldLayoutId id="2147483895" r:id="rId4"/>
    <p:sldLayoutId id="2147483896" r:id="rId5"/>
    <p:sldLayoutId id="2147483897" r:id="rId6"/>
    <p:sldLayoutId id="2147483901" r:id="rId7"/>
    <p:sldLayoutId id="2147483902" r:id="rId8"/>
    <p:sldLayoutId id="2147483903" r:id="rId9"/>
    <p:sldLayoutId id="2147483898" r:id="rId10"/>
    <p:sldLayoutId id="2147483904" r:id="rId11"/>
  </p:sldLayoutIdLst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:wedge/>
      </p:transition>
    </mc:Choice>
    <mc:Fallback xmlns="">
      <p:transition spd="slow" advClick="0" advTm="12000">
        <p:wedge/>
      </p:transition>
    </mc:Fallback>
  </mc:AlternateConten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kyjov.charita.cz/trikralova-sbirka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trikralovasbirka.cz/o-sbirce/caste-dotazy/" TargetMode="External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3F2FCD9-0A73-42DB-8823-DC8649652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59352"/>
          </a:xfrm>
          <a:prstGeom prst="rect">
            <a:avLst/>
          </a:prstGeom>
        </p:spPr>
      </p:pic>
      <p:sp>
        <p:nvSpPr>
          <p:cNvPr id="9219" name="TextovéPole 4"/>
          <p:cNvSpPr txBox="1">
            <a:spLocks noChangeArrowheads="1"/>
          </p:cNvSpPr>
          <p:nvPr/>
        </p:nvSpPr>
        <p:spPr bwMode="auto">
          <a:xfrm>
            <a:off x="0" y="25654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-9525" y="29162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Vážení a milí spoluobčané,</a:t>
            </a:r>
          </a:p>
          <a:p>
            <a:pPr eaLnBrk="1" hangingPunct="1">
              <a:defRPr/>
            </a:pPr>
            <a:r>
              <a:rPr lang="cs-CZ" altLang="cs-CZ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jako každoročně na začátku ledna proběhne v celé České republice tentokrát již 25. ročník Tříkrálové sbírky. </a:t>
            </a:r>
            <a:br>
              <a:rPr lang="cs-CZ" altLang="cs-CZ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cs-CZ" altLang="cs-CZ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Akci pořádá Charita Česká republika; v Kyjově a jeho okolí sbírku organizuje Charita Kyjov.</a:t>
            </a:r>
            <a:endParaRPr lang="cs-CZ" altLang="cs-CZ" sz="3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2000">
        <p:circle/>
      </p:transition>
    </mc:Choice>
    <mc:Fallback xmlns="">
      <p:transition spd="slow" advClick="0" advTm="12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FFDD93-5549-4B0E-9DBF-7EE2B3936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99688"/>
          </a:xfrm>
          <a:prstGeom prst="rect">
            <a:avLst/>
          </a:prstGeom>
        </p:spPr>
      </p:pic>
      <p:sp>
        <p:nvSpPr>
          <p:cNvPr id="11266" name="TextovéPole 4"/>
          <p:cNvSpPr txBox="1">
            <a:spLocks noChangeArrowheads="1"/>
          </p:cNvSpPr>
          <p:nvPr/>
        </p:nvSpPr>
        <p:spPr bwMode="auto">
          <a:xfrm>
            <a:off x="0" y="256540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7" name="TextovéPole 5"/>
          <p:cNvSpPr txBox="1">
            <a:spLocks noChangeArrowheads="1"/>
          </p:cNvSpPr>
          <p:nvPr/>
        </p:nvSpPr>
        <p:spPr bwMode="auto">
          <a:xfrm>
            <a:off x="0" y="2933700"/>
            <a:ext cx="91440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 Skalce sbírka</a:t>
            </a:r>
            <a:br>
              <a:rPr lang="cs-CZ" alt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proběhne v sobotu 4. 1. 2025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 době od 9:00 do přibližně 14:00 hodin</a:t>
            </a:r>
          </a:p>
          <a:p>
            <a:pPr algn="ctr" eaLnBrk="1" hangingPunct="1">
              <a:spcBef>
                <a:spcPts val="3000"/>
              </a:spcBef>
              <a:defRPr/>
            </a:pPr>
            <a:r>
              <a:rPr lang="cs-CZ" altLang="cs-CZ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Získané finanční prostředky budou použity </a:t>
            </a:r>
            <a:br>
              <a:rPr lang="cs-CZ" altLang="cs-CZ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altLang="cs-CZ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 pomoc rodinám a lidem v nouzi u nás i v zahraničí.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8ED0697-0042-02A1-8E8D-DD2FE174CE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2000">
        <p14:ripple/>
      </p:transition>
    </mc:Choice>
    <mc:Fallback xmlns=""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3284984"/>
            <a:ext cx="9144000" cy="278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Tříkrálovou sbírku zahájíme v kostele v 8:00 hodin </a:t>
            </a:r>
            <a:b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mší sv., na kterou všechny srdečně zveme.</a:t>
            </a:r>
          </a:p>
          <a:p>
            <a:pPr algn="ctr"/>
            <a:endParaRPr lang="cs-CZ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cs-CZ" sz="2500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Při ní dostanou koledníci od otce (jméno) požehnání na cestu.</a:t>
            </a:r>
          </a:p>
          <a:p>
            <a:pPr algn="ctr">
              <a:lnSpc>
                <a:spcPct val="125000"/>
              </a:lnSpc>
            </a:pPr>
            <a:r>
              <a:rPr lang="cs-CZ" sz="2500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 mši sv. bude následovat společná snídaně na farním centru a předtím, než vyjdeme, pořídíme společný snímek všech koledníků.</a:t>
            </a:r>
            <a:endParaRPr lang="cs-CZ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8FA109-0412-46D9-90E9-CBF7AEC6B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/>
          <a:stretch/>
        </p:blipFill>
        <p:spPr>
          <a:xfrm>
            <a:off x="0" y="0"/>
            <a:ext cx="9144000" cy="29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2000">
        <p14:doors dir="vert"/>
      </p:transition>
    </mc:Choice>
    <mc:Fallback xmlns=""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189487B-221E-430E-B53B-82507EEC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1626" cy="2124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-11188" y="2276872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spcBef>
                <a:spcPts val="24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 kostele bude stejně jako v loňském roce umístěna stacionární pokladnička, do které budou moci všichni, kdo neměli možnost zapojit se do sbírky v den obchůzky koledníků, přispět v době od 5. 1. do 12. 1. 2025</a:t>
            </a:r>
          </a:p>
          <a:p>
            <a:pPr marL="457200" indent="-457200" eaLnBrk="1" hangingPunct="1">
              <a:spcBef>
                <a:spcPts val="24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Kromě toho zůstane zachována možnost tzv. </a:t>
            </a:r>
            <a:b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on-line koledy prostřednictvím bezhotovostního převodu. </a:t>
            </a:r>
            <a:b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 tomuto účelu má každá obec zřízen i svůj samostatný QR kód, který představuje nejjednodušší způsob platby.</a:t>
            </a:r>
            <a:endParaRPr lang="cs-CZ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2000">
        <p15:prstTrans prst="drape"/>
      </p:transition>
    </mc:Choice>
    <mc:Fallback xmlns=""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036C54-3900-24CF-3847-D4B0F0AB7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0000" y="0"/>
            <a:ext cx="7884000" cy="16053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76725" y="1945268"/>
            <a:ext cx="7876800" cy="436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Další možností je přispět formou SMS zprávy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Podrobné informace/návod, jak mohu přispět najdete na: </a:t>
            </a:r>
            <a:r>
              <a:rPr lang="cs-CZ" altLang="cs-CZ" sz="2800" i="1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https://www.kyjov.charita.cz/</a:t>
            </a:r>
            <a:r>
              <a:rPr lang="cs-CZ" altLang="cs-CZ" sz="2800" i="1" dirty="0" err="1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trikralova-sbirka</a:t>
            </a:r>
            <a:r>
              <a:rPr lang="cs-CZ" altLang="cs-CZ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nebo na </a:t>
            </a:r>
            <a:r>
              <a:rPr lang="cs-CZ" sz="2800" i="1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Časté dotazy (trikralovasbirka.cz)</a:t>
            </a:r>
            <a:endParaRPr lang="cs-CZ" altLang="cs-CZ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cs-CZ" altLang="cs-CZ" sz="1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cs-CZ" altLang="cs-CZ" sz="2800" b="1" dirty="0">
                <a:solidFill>
                  <a:srgbClr val="C00000"/>
                </a:solidFill>
                <a:cs typeface="Times New Roman" pitchFamily="18" charset="0"/>
              </a:rPr>
              <a:t>Věříme, že i při letošní Tříkrálové sbírce otevřete koledníkům nejen svoje srdce, ale i dveře, aby mohlo přijít k vzájemnému obdarování.</a:t>
            </a:r>
          </a:p>
          <a:p>
            <a:pPr algn="r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cs-CZ" altLang="cs-CZ" sz="2400" b="1" dirty="0">
                <a:solidFill>
                  <a:srgbClr val="006666"/>
                </a:solidFill>
                <a:cs typeface="Times New Roman" pitchFamily="18" charset="0"/>
              </a:rPr>
              <a:t>DĚKUJEME !</a:t>
            </a:r>
            <a:endParaRPr lang="cs-CZ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29E6DA-DC4E-9ED6-6D38-182587D55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792" y="143000"/>
            <a:ext cx="640000" cy="36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DDAA73-C1FD-198B-C6B7-BC662BF436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21" y="35000"/>
            <a:ext cx="384000" cy="21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DF15D6E-88B7-F71A-B769-310B377B8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21" y="242919"/>
            <a:ext cx="320000" cy="18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556771A-2614-8CB0-5A99-89A3D595CB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45" y="107000"/>
            <a:ext cx="256000" cy="144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AC593B-A5B1-405E-A411-9E39FB7B0F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"/>
            <a:ext cx="1265282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2000">
        <p:wedge/>
      </p:transition>
    </mc:Choice>
    <mc:Fallback xmlns="">
      <p:transition spd="slow" advClick="0" advTm="12000">
        <p:wedge/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278</Words>
  <Application>Microsoft Office PowerPoint</Application>
  <PresentationFormat>Předvádění na obrazovce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Times New Roman</vt:lpstr>
      <vt:lpstr>Wingdings</vt:lpstr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2018-12-29T12:35:44Z</dcterms:created>
  <dcterms:modified xsi:type="dcterms:W3CDTF">2024-12-18T14:33:16Z</dcterms:modified>
</cp:coreProperties>
</file>